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2" r:id="rId4"/>
    <p:sldId id="264" r:id="rId5"/>
    <p:sldId id="266" r:id="rId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43CE7-F1F4-474B-80B4-4A4B5AAC8712}" v="1" dt="2022-11-21T16:42:48.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1" d="100"/>
          <a:sy n="111" d="100"/>
        </p:scale>
        <p:origin x="60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Date Placeholder 2"/>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11/21/22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2835600"/>
            <a:ext cx="5299200" cy="4022400"/>
          </a:xfrm>
          <a:prstGeom prst="rect">
            <a:avLst/>
          </a:prstGeom>
        </p:spPr>
      </p:pic>
      <p:sp>
        <p:nvSpPr>
          <p:cNvPr id="3" name="Sous-titre 2"/>
          <p:cNvSpPr>
            <a:spLocks noGrp="1"/>
          </p:cNvSpPr>
          <p:nvPr>
            <p:ph type="subTitle" idx="1"/>
          </p:nvPr>
        </p:nvSpPr>
        <p:spPr>
          <a:xfrm>
            <a:off x="-287717" y="560969"/>
            <a:ext cx="11173834" cy="1947333"/>
          </a:xfrm>
        </p:spPr>
        <p:txBody>
          <a:bodyPr>
            <a:normAutofit/>
          </a:bodyPr>
          <a:lstStyle/>
          <a:p>
            <a:r>
              <a:rPr lang="fr-FR" sz="3600" b="1" dirty="0"/>
              <a:t>			</a:t>
            </a:r>
            <a:r>
              <a:rPr lang="fr-FR" sz="2800" b="1" dirty="0"/>
              <a:t>DEVENEZ PARTENAIRE D’UN GRAND CLUB CE NATATION</a:t>
            </a:r>
          </a:p>
        </p:txBody>
      </p:sp>
      <p:sp>
        <p:nvSpPr>
          <p:cNvPr id="2" name="Rectangle 1">
            <a:extLst>
              <a:ext uri="{FF2B5EF4-FFF2-40B4-BE49-F238E27FC236}">
                <a16:creationId xmlns:a16="http://schemas.microsoft.com/office/drawing/2014/main" id="{FDD7AA28-A87F-4198-B708-0573DC6358A1}"/>
              </a:ext>
            </a:extLst>
          </p:cNvPr>
          <p:cNvSpPr/>
          <p:nvPr/>
        </p:nvSpPr>
        <p:spPr>
          <a:xfrm>
            <a:off x="10118788" y="5546289"/>
            <a:ext cx="1890959" cy="830997"/>
          </a:xfrm>
          <a:prstGeom prst="rect">
            <a:avLst/>
          </a:prstGeom>
        </p:spPr>
        <p:txBody>
          <a:bodyPr wrap="square">
            <a:spAutoFit/>
          </a:bodyPr>
          <a:lstStyle/>
          <a:p>
            <a:r>
              <a:rPr lang="fr-FR" sz="2400" b="1" dirty="0"/>
              <a:t>ST  BRIEUC</a:t>
            </a:r>
          </a:p>
          <a:p>
            <a:r>
              <a:rPr lang="fr-FR" sz="2400" b="1" dirty="0"/>
              <a:t>NATATION </a:t>
            </a:r>
            <a:endParaRPr lang="fr-FR" sz="2400" dirty="0"/>
          </a:p>
        </p:txBody>
      </p:sp>
    </p:spTree>
    <p:extLst>
      <p:ext uri="{BB962C8B-B14F-4D97-AF65-F5344CB8AC3E}">
        <p14:creationId xmlns:p14="http://schemas.microsoft.com/office/powerpoint/2010/main" val="4700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6348" y="928943"/>
            <a:ext cx="9724045" cy="6535971"/>
          </a:xfrm>
        </p:spPr>
        <p:txBody>
          <a:bodyPr>
            <a:normAutofit/>
          </a:bodyPr>
          <a:lstStyle/>
          <a:p>
            <a:pPr marL="914400" lvl="2" indent="0">
              <a:buNone/>
            </a:pPr>
            <a:r>
              <a:rPr lang="fr-FR" b="1" dirty="0">
                <a:solidFill>
                  <a:srgbClr val="FF0000"/>
                </a:solidFill>
              </a:rPr>
              <a:t>LE CNSB, QUI SOMMES NOUS ?</a:t>
            </a:r>
            <a:endParaRPr lang="fr-FR" dirty="0">
              <a:solidFill>
                <a:schemeClr val="tx1"/>
              </a:solidFill>
            </a:endParaRPr>
          </a:p>
          <a:p>
            <a:pPr lvl="3"/>
            <a:r>
              <a:rPr lang="fr-FR" dirty="0">
                <a:solidFill>
                  <a:schemeClr val="tx1"/>
                </a:solidFill>
              </a:rPr>
              <a:t>La 1</a:t>
            </a:r>
            <a:r>
              <a:rPr lang="fr-FR" baseline="30000" dirty="0">
                <a:solidFill>
                  <a:schemeClr val="tx1"/>
                </a:solidFill>
              </a:rPr>
              <a:t>ère</a:t>
            </a:r>
            <a:r>
              <a:rPr lang="fr-FR" dirty="0">
                <a:solidFill>
                  <a:schemeClr val="tx1"/>
                </a:solidFill>
              </a:rPr>
              <a:t> association sportive </a:t>
            </a:r>
            <a:r>
              <a:rPr lang="fr-FR" dirty="0" err="1">
                <a:solidFill>
                  <a:schemeClr val="tx1"/>
                </a:solidFill>
              </a:rPr>
              <a:t>monosport</a:t>
            </a:r>
            <a:r>
              <a:rPr lang="fr-FR" dirty="0">
                <a:solidFill>
                  <a:schemeClr val="tx1"/>
                </a:solidFill>
              </a:rPr>
              <a:t> du département 22 en nombre d’adhérents</a:t>
            </a:r>
          </a:p>
          <a:p>
            <a:pPr lvl="3"/>
            <a:r>
              <a:rPr lang="fr-FR" dirty="0">
                <a:solidFill>
                  <a:schemeClr val="tx1"/>
                </a:solidFill>
              </a:rPr>
              <a:t>+ 530 adhérents payants, près de 1000 familles </a:t>
            </a:r>
          </a:p>
          <a:p>
            <a:pPr lvl="3"/>
            <a:r>
              <a:rPr lang="fr-FR" dirty="0">
                <a:solidFill>
                  <a:schemeClr val="tx1"/>
                </a:solidFill>
              </a:rPr>
              <a:t> Le 4</a:t>
            </a:r>
            <a:r>
              <a:rPr lang="fr-FR" baseline="30000" dirty="0">
                <a:solidFill>
                  <a:schemeClr val="tx1"/>
                </a:solidFill>
              </a:rPr>
              <a:t>ème</a:t>
            </a:r>
            <a:r>
              <a:rPr lang="fr-FR" dirty="0">
                <a:solidFill>
                  <a:schemeClr val="tx1"/>
                </a:solidFill>
              </a:rPr>
              <a:t> club de natation de Bretagne en résultats (officiel nombre de points cumulés)</a:t>
            </a:r>
          </a:p>
          <a:p>
            <a:pPr lvl="3"/>
            <a:r>
              <a:rPr lang="fr-FR" dirty="0">
                <a:solidFill>
                  <a:schemeClr val="tx1"/>
                </a:solidFill>
              </a:rPr>
              <a:t>Une participation à près de 100 compétitions dans l’année</a:t>
            </a:r>
          </a:p>
          <a:p>
            <a:pPr lvl="3"/>
            <a:r>
              <a:rPr lang="fr-FR" dirty="0">
                <a:solidFill>
                  <a:schemeClr val="tx1"/>
                </a:solidFill>
              </a:rPr>
              <a:t>L’organisation d’un meeting annuel de renommée nationale à Aquabaie</a:t>
            </a:r>
          </a:p>
          <a:p>
            <a:pPr lvl="3"/>
            <a:r>
              <a:rPr lang="fr-FR" dirty="0">
                <a:solidFill>
                  <a:schemeClr val="tx1"/>
                </a:solidFill>
              </a:rPr>
              <a:t>La réalisation du gala départemental de natation synchronisée</a:t>
            </a:r>
          </a:p>
          <a:p>
            <a:pPr lvl="3"/>
            <a:endParaRPr lang="fr-FR" dirty="0">
              <a:solidFill>
                <a:schemeClr val="tx1"/>
              </a:solidFill>
            </a:endParaRPr>
          </a:p>
          <a:p>
            <a:pPr lvl="3"/>
            <a:r>
              <a:rPr lang="fr-FR" dirty="0">
                <a:solidFill>
                  <a:schemeClr val="tx1"/>
                </a:solidFill>
              </a:rPr>
              <a:t>Le club et sa palette de sections :</a:t>
            </a:r>
          </a:p>
          <a:p>
            <a:pPr lvl="4"/>
            <a:r>
              <a:rPr lang="fr-FR" dirty="0">
                <a:solidFill>
                  <a:schemeClr val="tx1"/>
                </a:solidFill>
              </a:rPr>
              <a:t>Adultes - Loisirs - Compétition -  Artistique – Longe Côte – Bébé nageurs.  </a:t>
            </a:r>
          </a:p>
          <a:p>
            <a:pPr lvl="3"/>
            <a:r>
              <a:rPr lang="fr-FR" dirty="0">
                <a:solidFill>
                  <a:schemeClr val="tx1"/>
                </a:solidFill>
              </a:rPr>
              <a:t>Un jumelage annuel avec la ville galloise de </a:t>
            </a:r>
            <a:r>
              <a:rPr lang="fr-FR" dirty="0" err="1">
                <a:solidFill>
                  <a:schemeClr val="tx1"/>
                </a:solidFill>
              </a:rPr>
              <a:t>Aberyswyth</a:t>
            </a:r>
            <a:r>
              <a:rPr lang="fr-FR" dirty="0">
                <a:solidFill>
                  <a:schemeClr val="tx1"/>
                </a:solidFill>
              </a:rPr>
              <a:t> et son club ‘</a:t>
            </a:r>
            <a:r>
              <a:rPr lang="fr-FR" dirty="0" err="1">
                <a:solidFill>
                  <a:schemeClr val="tx1"/>
                </a:solidFill>
              </a:rPr>
              <a:t>Adasc</a:t>
            </a:r>
            <a:r>
              <a:rPr lang="fr-FR" dirty="0">
                <a:solidFill>
                  <a:schemeClr val="tx1"/>
                </a:solidFill>
              </a:rPr>
              <a:t>’</a:t>
            </a:r>
          </a:p>
          <a:p>
            <a:pPr lvl="3"/>
            <a:endParaRPr lang="fr-FR" dirty="0">
              <a:solidFill>
                <a:schemeClr val="tx1"/>
              </a:solidFill>
            </a:endParaRPr>
          </a:p>
          <a:p>
            <a:pPr lvl="3"/>
            <a:r>
              <a:rPr lang="fr-FR" dirty="0">
                <a:solidFill>
                  <a:schemeClr val="tx1"/>
                </a:solidFill>
              </a:rPr>
              <a:t>Un bureau de 10 bénévoles et 40 familles actives en lien avec la mairie, l’agglomération, le département, la région, et la fédération</a:t>
            </a:r>
          </a:p>
          <a:p>
            <a:pPr lvl="3"/>
            <a:r>
              <a:rPr lang="fr-FR" dirty="0">
                <a:solidFill>
                  <a:schemeClr val="tx1"/>
                </a:solidFill>
              </a:rPr>
              <a:t>Une base de données de 1000 contacts utiles</a:t>
            </a:r>
          </a:p>
          <a:p>
            <a:pPr lvl="3"/>
            <a:r>
              <a:rPr lang="fr-FR" dirty="0">
                <a:solidFill>
                  <a:schemeClr val="tx1"/>
                </a:solidFill>
              </a:rPr>
              <a:t>Un budget de 200 000 € / an</a:t>
            </a:r>
          </a:p>
          <a:p>
            <a:pPr lvl="3"/>
            <a:r>
              <a:rPr lang="fr-FR" dirty="0">
                <a:solidFill>
                  <a:schemeClr val="tx1"/>
                </a:solidFill>
              </a:rPr>
              <a:t>La participation de  + de 10 sponsors actifs (30 000 €), indispensables au fonctionnement du club</a:t>
            </a:r>
          </a:p>
          <a:p>
            <a:pPr lvl="3"/>
            <a:endParaRPr lang="fr-FR" dirty="0"/>
          </a:p>
          <a:p>
            <a:pPr lvl="3"/>
            <a:endParaRPr lang="fr-FR" dirty="0"/>
          </a:p>
          <a:p>
            <a:endParaRPr lang="fr-FR" dirty="0"/>
          </a:p>
          <a:p>
            <a:endParaRPr lang="fr-FR" dirty="0"/>
          </a:p>
        </p:txBody>
      </p:sp>
    </p:spTree>
    <p:extLst>
      <p:ext uri="{BB962C8B-B14F-4D97-AF65-F5344CB8AC3E}">
        <p14:creationId xmlns:p14="http://schemas.microsoft.com/office/powerpoint/2010/main" val="4145885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5858" y="248441"/>
            <a:ext cx="8534400" cy="4267863"/>
          </a:xfrm>
        </p:spPr>
        <p:txBody>
          <a:bodyPr>
            <a:normAutofit/>
          </a:bodyPr>
          <a:lstStyle/>
          <a:p>
            <a:pPr lvl="2"/>
            <a:r>
              <a:rPr lang="fr-FR" sz="1800" b="1" dirty="0">
                <a:solidFill>
                  <a:srgbClr val="FF0000"/>
                </a:solidFill>
              </a:rPr>
              <a:t>LES PERFORMANCES DE NOS NAGEURS en compétitions</a:t>
            </a:r>
            <a:endParaRPr lang="fr-FR" sz="1800" dirty="0">
              <a:solidFill>
                <a:schemeClr val="tx1"/>
              </a:solidFill>
            </a:endParaRPr>
          </a:p>
          <a:p>
            <a:pPr lvl="1"/>
            <a:r>
              <a:rPr lang="fr-FR" dirty="0">
                <a:solidFill>
                  <a:schemeClr val="tx1"/>
                </a:solidFill>
              </a:rPr>
              <a:t>Sélection au championnat de France Courses pour 2 nageurs formés au club.</a:t>
            </a:r>
          </a:p>
          <a:p>
            <a:pPr lvl="1"/>
            <a:r>
              <a:rPr lang="fr-FR" dirty="0">
                <a:solidFill>
                  <a:schemeClr val="tx1"/>
                </a:solidFill>
              </a:rPr>
              <a:t>2 sélections au championnat d’Europe des Maîtres (Masters)</a:t>
            </a:r>
            <a:endParaRPr lang="fr-FR" sz="2000" dirty="0">
              <a:solidFill>
                <a:schemeClr val="tx1"/>
              </a:solidFill>
            </a:endParaRPr>
          </a:p>
          <a:p>
            <a:pPr lvl="1"/>
            <a:r>
              <a:rPr lang="fr-FR" sz="2000" dirty="0">
                <a:solidFill>
                  <a:schemeClr val="tx1"/>
                </a:solidFill>
              </a:rPr>
              <a:t>6</a:t>
            </a:r>
            <a:r>
              <a:rPr lang="fr-FR" sz="2000" baseline="30000" dirty="0">
                <a:solidFill>
                  <a:schemeClr val="tx1"/>
                </a:solidFill>
              </a:rPr>
              <a:t>ème</a:t>
            </a:r>
            <a:r>
              <a:rPr lang="fr-FR" sz="2000" dirty="0">
                <a:solidFill>
                  <a:schemeClr val="tx1"/>
                </a:solidFill>
              </a:rPr>
              <a:t> </a:t>
            </a:r>
            <a:r>
              <a:rPr lang="fr-FR" sz="1800" dirty="0">
                <a:solidFill>
                  <a:schemeClr val="tx1"/>
                </a:solidFill>
              </a:rPr>
              <a:t>saison consécutive de 1er club breton de natation artistique</a:t>
            </a:r>
          </a:p>
          <a:p>
            <a:pPr lvl="1"/>
            <a:r>
              <a:rPr lang="fr-FR" sz="1800" dirty="0">
                <a:solidFill>
                  <a:schemeClr val="tx1"/>
                </a:solidFill>
              </a:rPr>
              <a:t>meilleur classement national des clubs 9/164 clubs français en Artistique en 2022</a:t>
            </a:r>
          </a:p>
        </p:txBody>
      </p:sp>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6060" y="3803086"/>
            <a:ext cx="3777854" cy="2172041"/>
          </a:xfrm>
          <a:prstGeom prst="rect">
            <a:avLst/>
          </a:prstGeom>
        </p:spPr>
      </p:pic>
      <p:pic>
        <p:nvPicPr>
          <p:cNvPr id="5" name="Image 4">
            <a:extLst>
              <a:ext uri="{FF2B5EF4-FFF2-40B4-BE49-F238E27FC236}">
                <a16:creationId xmlns:a16="http://schemas.microsoft.com/office/drawing/2014/main" id="{8B0E64B6-0779-CFDE-E302-8E1CD97F9A89}"/>
              </a:ext>
            </a:extLst>
          </p:cNvPr>
          <p:cNvPicPr>
            <a:picLocks noChangeAspect="1"/>
          </p:cNvPicPr>
          <p:nvPr/>
        </p:nvPicPr>
        <p:blipFill>
          <a:blip r:embed="rId3"/>
          <a:stretch>
            <a:fillRect/>
          </a:stretch>
        </p:blipFill>
        <p:spPr>
          <a:xfrm>
            <a:off x="0" y="4378624"/>
            <a:ext cx="4184843" cy="2479376"/>
          </a:xfrm>
          <a:prstGeom prst="rect">
            <a:avLst/>
          </a:prstGeom>
        </p:spPr>
      </p:pic>
      <p:pic>
        <p:nvPicPr>
          <p:cNvPr id="8" name="Image 7">
            <a:extLst>
              <a:ext uri="{FF2B5EF4-FFF2-40B4-BE49-F238E27FC236}">
                <a16:creationId xmlns:a16="http://schemas.microsoft.com/office/drawing/2014/main" id="{A9C825B9-13B3-3692-264E-1E55CE5DB1D4}"/>
              </a:ext>
            </a:extLst>
          </p:cNvPr>
          <p:cNvPicPr>
            <a:picLocks noChangeAspect="1"/>
          </p:cNvPicPr>
          <p:nvPr/>
        </p:nvPicPr>
        <p:blipFill>
          <a:blip r:embed="rId4"/>
          <a:stretch>
            <a:fillRect/>
          </a:stretch>
        </p:blipFill>
        <p:spPr>
          <a:xfrm>
            <a:off x="9077570" y="0"/>
            <a:ext cx="3114430" cy="2269194"/>
          </a:xfrm>
          <a:prstGeom prst="rect">
            <a:avLst/>
          </a:prstGeom>
        </p:spPr>
      </p:pic>
      <p:pic>
        <p:nvPicPr>
          <p:cNvPr id="9" name="Image 8">
            <a:extLst>
              <a:ext uri="{FF2B5EF4-FFF2-40B4-BE49-F238E27FC236}">
                <a16:creationId xmlns:a16="http://schemas.microsoft.com/office/drawing/2014/main" id="{4761493E-019A-74E6-3A27-45881E2008F5}"/>
              </a:ext>
            </a:extLst>
          </p:cNvPr>
          <p:cNvPicPr>
            <a:picLocks noChangeAspect="1"/>
          </p:cNvPicPr>
          <p:nvPr/>
        </p:nvPicPr>
        <p:blipFill>
          <a:blip r:embed="rId5"/>
          <a:stretch>
            <a:fillRect/>
          </a:stretch>
        </p:blipFill>
        <p:spPr>
          <a:xfrm>
            <a:off x="8950258" y="3037746"/>
            <a:ext cx="2858625" cy="3622568"/>
          </a:xfrm>
          <a:prstGeom prst="rect">
            <a:avLst/>
          </a:prstGeom>
        </p:spPr>
      </p:pic>
    </p:spTree>
    <p:extLst>
      <p:ext uri="{BB962C8B-B14F-4D97-AF65-F5344CB8AC3E}">
        <p14:creationId xmlns:p14="http://schemas.microsoft.com/office/powerpoint/2010/main" val="60314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9181" y="312088"/>
            <a:ext cx="10710007" cy="6033052"/>
          </a:xfrm>
        </p:spPr>
        <p:txBody>
          <a:bodyPr>
            <a:normAutofit lnSpcReduction="10000"/>
          </a:bodyPr>
          <a:lstStyle/>
          <a:p>
            <a:pPr lvl="2"/>
            <a:r>
              <a:rPr lang="fr-FR" sz="1800" b="1" dirty="0">
                <a:solidFill>
                  <a:srgbClr val="FF0000"/>
                </a:solidFill>
              </a:rPr>
              <a:t>SOYEZ PARTENAIRES DU CNSB POUR LA SAISON, </a:t>
            </a:r>
          </a:p>
          <a:p>
            <a:pPr marL="2286000" lvl="5" indent="0">
              <a:buNone/>
            </a:pPr>
            <a:r>
              <a:rPr lang="fr-FR" sz="1600" b="1" dirty="0">
                <a:solidFill>
                  <a:srgbClr val="FF0000"/>
                </a:solidFill>
              </a:rPr>
              <a:t>ADHEREZ AUX PACKS QUI VOUS CONVIENT : </a:t>
            </a:r>
          </a:p>
          <a:p>
            <a:pPr lvl="2"/>
            <a:endParaRPr lang="fr-FR" dirty="0">
              <a:solidFill>
                <a:schemeClr val="tx1"/>
              </a:solidFill>
            </a:endParaRPr>
          </a:p>
          <a:p>
            <a:r>
              <a:rPr lang="fr-FR" dirty="0">
                <a:solidFill>
                  <a:schemeClr val="tx1"/>
                </a:solidFill>
              </a:rPr>
              <a:t>Package ‘Découverte’ : 500 € - marque et équipements</a:t>
            </a:r>
          </a:p>
          <a:p>
            <a:pPr lvl="1"/>
            <a:r>
              <a:rPr lang="fr-FR" dirty="0">
                <a:solidFill>
                  <a:schemeClr val="tx1"/>
                </a:solidFill>
              </a:rPr>
              <a:t>Faites vivre votre marque sur nos équipements lors des compétitions et autres rencontres associatives. Nous associons votre entreprise à nos valeurs sportives et notre dynamique</a:t>
            </a:r>
          </a:p>
          <a:p>
            <a:endParaRPr lang="fr-FR" dirty="0">
              <a:solidFill>
                <a:schemeClr val="tx1"/>
              </a:solidFill>
            </a:endParaRPr>
          </a:p>
          <a:p>
            <a:r>
              <a:rPr lang="fr-FR" dirty="0">
                <a:solidFill>
                  <a:schemeClr val="tx1"/>
                </a:solidFill>
              </a:rPr>
              <a:t>Package ‘Fidélité’ : 1000 € - sponsor compétitions</a:t>
            </a:r>
          </a:p>
          <a:p>
            <a:pPr lvl="1"/>
            <a:r>
              <a:rPr lang="fr-FR" dirty="0">
                <a:solidFill>
                  <a:schemeClr val="tx1"/>
                </a:solidFill>
              </a:rPr>
              <a:t>Soyez les acteurs de nos rencontres sportives. Votre marque et votre logo sont portés haut par le club, et transmis en priorité aux médias (plus de 50 articles presse par an)</a:t>
            </a:r>
          </a:p>
          <a:p>
            <a:pPr lvl="1"/>
            <a:r>
              <a:rPr lang="fr-FR" dirty="0">
                <a:solidFill>
                  <a:schemeClr val="tx1"/>
                </a:solidFill>
              </a:rPr>
              <a:t>Communication active sur nos supports et réseaux digitaux</a:t>
            </a:r>
          </a:p>
          <a:p>
            <a:pPr lvl="1"/>
            <a:endParaRPr lang="fr-FR" dirty="0">
              <a:solidFill>
                <a:schemeClr val="tx1"/>
              </a:solidFill>
            </a:endParaRPr>
          </a:p>
          <a:p>
            <a:r>
              <a:rPr lang="fr-FR" dirty="0">
                <a:solidFill>
                  <a:schemeClr val="tx1"/>
                </a:solidFill>
              </a:rPr>
              <a:t>Package ‘PRO’ : 2000 € - VIP évènements et vie du club</a:t>
            </a:r>
          </a:p>
          <a:p>
            <a:pPr lvl="1"/>
            <a:r>
              <a:rPr lang="fr-FR" dirty="0">
                <a:solidFill>
                  <a:schemeClr val="tx1"/>
                </a:solidFill>
              </a:rPr>
              <a:t>Nous vous associons aux évènements faisant vivre le club (animations, soirées, rencontres, compétitions). Faites vibrer votre entreprise et vos partenaires VIP..</a:t>
            </a:r>
          </a:p>
          <a:p>
            <a:pPr lvl="1"/>
            <a:r>
              <a:rPr lang="fr-FR" dirty="0">
                <a:solidFill>
                  <a:schemeClr val="tx1"/>
                </a:solidFill>
              </a:rPr>
              <a:t>Vous avez accès à notre base de données des partenaires et adhérents. </a:t>
            </a:r>
          </a:p>
          <a:p>
            <a:endParaRPr lang="fr-FR" dirty="0"/>
          </a:p>
        </p:txBody>
      </p:sp>
    </p:spTree>
    <p:extLst>
      <p:ext uri="{BB962C8B-B14F-4D97-AF65-F5344CB8AC3E}">
        <p14:creationId xmlns:p14="http://schemas.microsoft.com/office/powerpoint/2010/main" val="348675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9181" y="312088"/>
            <a:ext cx="10710007" cy="6033052"/>
          </a:xfrm>
        </p:spPr>
        <p:txBody>
          <a:bodyPr>
            <a:normAutofit/>
          </a:bodyPr>
          <a:lstStyle/>
          <a:p>
            <a:pPr lvl="2"/>
            <a:r>
              <a:rPr lang="fr-FR" sz="1800" b="1" dirty="0">
                <a:solidFill>
                  <a:srgbClr val="FF0000"/>
                </a:solidFill>
              </a:rPr>
              <a:t>DEVENEZ MECENES DU CNSB,</a:t>
            </a:r>
          </a:p>
          <a:p>
            <a:pPr lvl="4"/>
            <a:r>
              <a:rPr lang="fr-FR" sz="1800" b="1" dirty="0">
                <a:solidFill>
                  <a:srgbClr val="FF0000"/>
                </a:solidFill>
              </a:rPr>
              <a:t>Pour un choix réfléchi :</a:t>
            </a:r>
            <a:endParaRPr lang="fr-FR" sz="1800" dirty="0">
              <a:solidFill>
                <a:schemeClr val="tx1"/>
              </a:solidFill>
            </a:endParaRPr>
          </a:p>
          <a:p>
            <a:pPr lvl="6"/>
            <a:r>
              <a:rPr lang="fr-FR" sz="2400" dirty="0">
                <a:solidFill>
                  <a:schemeClr val="tx1"/>
                </a:solidFill>
              </a:rPr>
              <a:t>Mécène  : 200 € </a:t>
            </a:r>
          </a:p>
          <a:p>
            <a:pPr lvl="6"/>
            <a:r>
              <a:rPr lang="fr-FR" sz="2400" dirty="0">
                <a:solidFill>
                  <a:schemeClr val="tx1"/>
                </a:solidFill>
              </a:rPr>
              <a:t>Mécène  : 400 € </a:t>
            </a:r>
          </a:p>
          <a:p>
            <a:pPr lvl="6"/>
            <a:r>
              <a:rPr lang="fr-FR" sz="2400" dirty="0">
                <a:solidFill>
                  <a:schemeClr val="tx1"/>
                </a:solidFill>
              </a:rPr>
              <a:t>Mécène  : 600 € </a:t>
            </a:r>
          </a:p>
          <a:p>
            <a:pPr lvl="6"/>
            <a:r>
              <a:rPr lang="fr-FR" sz="2400" dirty="0">
                <a:solidFill>
                  <a:schemeClr val="tx1"/>
                </a:solidFill>
              </a:rPr>
              <a:t>Mécène  : Le montant qui vous correspond … € </a:t>
            </a:r>
          </a:p>
          <a:p>
            <a:endParaRPr lang="fr-FR" dirty="0">
              <a:solidFill>
                <a:schemeClr val="tx1"/>
              </a:solidFill>
            </a:endParaRPr>
          </a:p>
          <a:p>
            <a:pPr lvl="1"/>
            <a:r>
              <a:rPr lang="fr-FR" dirty="0">
                <a:solidFill>
                  <a:schemeClr val="tx1"/>
                </a:solidFill>
              </a:rPr>
              <a:t>Le club vous fournit les attestations CERFA 11580*03 pour faire valoir votre déduction d’I.S ou d’I.R.P.P. (60% de déductibilité acquise)</a:t>
            </a:r>
          </a:p>
          <a:p>
            <a:endParaRPr lang="fr-FR" dirty="0">
              <a:solidFill>
                <a:schemeClr val="tx1"/>
              </a:solidFill>
            </a:endParaRPr>
          </a:p>
          <a:p>
            <a:pPr marL="0" indent="0">
              <a:buNone/>
            </a:pPr>
            <a:endParaRPr lang="fr-FR" dirty="0"/>
          </a:p>
        </p:txBody>
      </p:sp>
    </p:spTree>
    <p:extLst>
      <p:ext uri="{BB962C8B-B14F-4D97-AF65-F5344CB8AC3E}">
        <p14:creationId xmlns:p14="http://schemas.microsoft.com/office/powerpoint/2010/main" val="712266680"/>
      </p:ext>
    </p:extLst>
  </p:cSld>
  <p:clrMapOvr>
    <a:masterClrMapping/>
  </p:clrMapOvr>
</p:sld>
</file>

<file path=ppt/theme/theme1.xml><?xml version="1.0" encoding="utf-8"?>
<a:theme xmlns:a="http://schemas.openxmlformats.org/drawingml/2006/main" name="Secteu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1119</TotalTime>
  <Words>454</Words>
  <Application>Microsoft Macintosh PowerPoint</Application>
  <PresentationFormat>Grand écran</PresentationFormat>
  <Paragraphs>47</Paragraphs>
  <Slides>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Arial</vt:lpstr>
      <vt:lpstr>Century Gothic</vt:lpstr>
      <vt:lpstr>Wingdings 3</vt:lpstr>
      <vt:lpstr>Secteur</vt:lpstr>
      <vt:lpstr>Présentation PowerPoint</vt:lpstr>
      <vt:lpstr>Présentation PowerPoint</vt:lpstr>
      <vt:lpstr>Présentation PowerPoint</vt:lpstr>
      <vt:lpstr>Présentation PowerPoint</vt:lpstr>
      <vt:lpstr>Présentation PowerPoint</vt:lpstr>
    </vt:vector>
  </TitlesOfParts>
  <Company>GROUPE ROULLIER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JULIENNE</dc:creator>
  <cp:lastModifiedBy>Olivier Julienne</cp:lastModifiedBy>
  <cp:revision>41</cp:revision>
  <cp:lastPrinted>2014-09-24T06:59:56Z</cp:lastPrinted>
  <dcterms:created xsi:type="dcterms:W3CDTF">2014-05-01T10:57:02Z</dcterms:created>
  <dcterms:modified xsi:type="dcterms:W3CDTF">2022-11-21T16:42:58Z</dcterms:modified>
</cp:coreProperties>
</file>